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9"/>
  </p:notesMasterIdLst>
  <p:sldIdLst>
    <p:sldId id="307" r:id="rId2"/>
    <p:sldId id="328" r:id="rId3"/>
    <p:sldId id="326" r:id="rId4"/>
    <p:sldId id="311" r:id="rId5"/>
    <p:sldId id="327" r:id="rId6"/>
    <p:sldId id="310" r:id="rId7"/>
    <p:sldId id="332" r:id="rId8"/>
    <p:sldId id="315" r:id="rId9"/>
    <p:sldId id="337" r:id="rId10"/>
    <p:sldId id="333" r:id="rId11"/>
    <p:sldId id="312" r:id="rId12"/>
    <p:sldId id="313" r:id="rId13"/>
    <p:sldId id="316" r:id="rId14"/>
    <p:sldId id="334" r:id="rId15"/>
    <p:sldId id="336" r:id="rId16"/>
    <p:sldId id="335" r:id="rId17"/>
    <p:sldId id="323" r:id="rId18"/>
    <p:sldId id="320" r:id="rId19"/>
    <p:sldId id="321" r:id="rId20"/>
    <p:sldId id="322" r:id="rId21"/>
    <p:sldId id="305" r:id="rId22"/>
    <p:sldId id="318" r:id="rId23"/>
    <p:sldId id="319" r:id="rId24"/>
    <p:sldId id="306" r:id="rId25"/>
    <p:sldId id="324" r:id="rId26"/>
    <p:sldId id="314" r:id="rId27"/>
    <p:sldId id="309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  <a:srgbClr val="50E6AD"/>
    <a:srgbClr val="FF8000"/>
    <a:srgbClr val="73E6BA"/>
    <a:srgbClr val="D1E6DE"/>
    <a:srgbClr val="00A153"/>
    <a:srgbClr val="F6AF2A"/>
    <a:srgbClr val="BF7DCB"/>
    <a:srgbClr val="FFFFFF"/>
    <a:srgbClr val="F3B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2"/>
    <p:restoredTop sz="97869"/>
  </p:normalViewPr>
  <p:slideViewPr>
    <p:cSldViewPr snapToGrid="0" snapToObjects="1">
      <p:cViewPr varScale="1">
        <p:scale>
          <a:sx n="146" d="100"/>
          <a:sy n="146" d="100"/>
        </p:scale>
        <p:origin x="776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11/17/25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F5FFC-3DBD-3806-055D-B40C462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C07B4-5E9F-CB58-9B4F-5D7F14174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88C586-98B4-429C-4A06-0F26D326C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442D0-EB97-8115-7DE2-D0EF505FA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5732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CC9D8-FCA9-A38E-F14B-D713CC606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5FAA6-6B2C-F2C7-E17F-6EBC74120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B7546-0843-3FAA-F1A7-BE75159E1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EC7B8-AD7B-6DF4-542F-202B784A9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48167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889FF-B425-BEBE-EA5A-1D2B5F035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74EF7-8484-3A4F-17C1-922F5A78E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19AB8-644A-FF3D-F4D4-C7FD91859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906E8-CFCF-C834-9AF9-AE52D46F9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803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DB2C-015E-D11F-8DE0-B36AA2FD8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5A1B9-665E-BE8C-2BC9-E0671E0F9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D24AA-D59B-5FEF-571E-22F8C661F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FFF37-5638-0D89-90D6-4E94E409F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0618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35424-E338-B451-EEDC-8CED16154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7151B-0662-7D80-D727-1DEE537A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64DE8-97A1-8CE7-86EF-46D78092D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5DC4E-334F-6B31-059D-06E424D4F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2943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C296-D149-ABD6-3C25-1845680FE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87476-BC63-D995-DAE7-8621983AE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3BD65-049E-7057-C70D-CC1C172DE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D4716-6449-1371-A20A-634641642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8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442FB-35D2-10EB-A0DD-0FCD44EA1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90F06-FC28-2595-9D71-538792A84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609B1-9BCC-A49B-5AA8-CCA455AF7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3E2AD-B255-B2A3-7D5E-60AA45714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3943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EC2172-63CF-41CB-8FA2-CF896BAC4AF6}" type="datetimeFigureOut">
              <a:rPr lang="en-US" smtClean="0"/>
              <a:pPr>
                <a:defRPr/>
              </a:pPr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842A3B-15C4-495D-B250-83E54EBD3DF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6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DE635F-4792-44F4-999D-A104BC6B40CD}" type="datetimeFigureOut">
              <a:rPr lang="en-US" smtClean="0"/>
              <a:pPr>
                <a:defRPr/>
              </a:pPr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25797-9FD8-4391-A577-7528E2A557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49009F-4358-4699-A479-217B2EB2A8C9}" type="datetimeFigureOut">
              <a:rPr lang="en-US" smtClean="0"/>
              <a:pPr>
                <a:defRPr/>
              </a:pPr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B58BE-2172-4AA8-9C85-09D2424D219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6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E49269-4269-4BB9-8330-2A0DC75EC565}" type="datetimeFigureOut">
              <a:rPr lang="en-US" smtClean="0"/>
              <a:pPr>
                <a:defRPr/>
              </a:pPr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477DBB-C2C8-45D9-9EC6-7C792BA292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7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80E50E-B2F0-4D5A-B749-B051C2A745C7}" type="datetimeFigureOut">
              <a:rPr lang="en-US" smtClean="0"/>
              <a:pPr>
                <a:defRPr/>
              </a:pPr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41F5A7-DD45-4318-83F1-5B8E56A3FF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1A959C3C-62EA-A151-1EB0-21BC50A01D71}"/>
              </a:ext>
            </a:extLst>
          </p:cNvPr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38AF66-A0C4-4DD4-BD08-E6936D43254E}" type="datetimeFigureOut">
              <a:rPr lang="en-US" smtClean="0"/>
              <a:pPr>
                <a:defRPr/>
              </a:pPr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256815-60C9-4D59-94A7-7F361E9BC7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4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80D5F9-7A93-4498-9A84-5F288CC14DA6}" type="datetimeFigureOut">
              <a:rPr lang="en-US" smtClean="0"/>
              <a:pPr>
                <a:defRPr/>
              </a:pPr>
              <a:t>11/17/25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DEAD1-BEEE-4AD0-9B9D-8EB5F083FE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6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F1242B-74C7-4CEC-95F1-7A0FBBB6B72F}" type="datetimeFigureOut">
              <a:rPr lang="en-US" smtClean="0"/>
              <a:pPr>
                <a:defRPr/>
              </a:pPr>
              <a:t>11/17/25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0387C0-D2C1-42EB-8D45-A54C393C3D5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6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05FE4F-FD6C-4DED-9318-31F9FF651E80}" type="datetimeFigureOut">
              <a:rPr lang="en-US" smtClean="0"/>
              <a:pPr>
                <a:defRPr/>
              </a:pPr>
              <a:t>11/17/25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90638E-965C-41FC-99B2-DE7674121B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8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2AC88A-FD61-47AD-A71F-DAE36EB475D6}" type="datetimeFigureOut">
              <a:rPr lang="en-US" smtClean="0"/>
              <a:pPr>
                <a:defRPr/>
              </a:pPr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CCDDF8-4C45-4E39-94BF-9841EB11C65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D00160-9B23-455A-B664-68DA2CE0F06F}" type="datetimeFigureOut">
              <a:rPr lang="en-US" smtClean="0"/>
              <a:pPr>
                <a:defRPr/>
              </a:pPr>
              <a:t>11/17/25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00163D-C4F9-41A2-A84E-E49CB96BC96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37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 smtClean="0"/>
              <a:pPr>
                <a:defRPr/>
              </a:pPr>
              <a:t>11/17/25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7E498E2-A9D9-4283-81A2-321EF554548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3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fchFAQn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358D94E-2DD1-6D34-0DBD-6C362585B51E}"/>
              </a:ext>
            </a:extLst>
          </p:cNvPr>
          <p:cNvSpPr txBox="1">
            <a:spLocks/>
          </p:cNvSpPr>
          <p:nvPr/>
        </p:nvSpPr>
        <p:spPr>
          <a:xfrm>
            <a:off x="1143000" y="75416"/>
            <a:ext cx="6858000" cy="151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	De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apps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sz="2400" dirty="0">
                <a:solidFill>
                  <a:schemeClr val="accent3"/>
                </a:solidFill>
              </a:rPr>
              <a:t>		</a:t>
            </a:r>
            <a:r>
              <a:rPr lang="nl-NL" sz="2400" dirty="0">
                <a:solidFill>
                  <a:schemeClr val="accent3"/>
                </a:solidFill>
              </a:rPr>
              <a:t>Portfolio’s van leden van fotoclubs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F50E69-D68C-4EAC-58A4-BC2AB17E8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3921" y="1379496"/>
            <a:ext cx="4043473" cy="3688587"/>
          </a:xfrm>
          <a:prstGeom prst="rect">
            <a:avLst/>
          </a:prstGeom>
        </p:spPr>
      </p:pic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712058" y="1594531"/>
            <a:ext cx="4192910" cy="31019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Tweetal apps:</a:t>
            </a:r>
            <a:endParaRPr lang="nl-NL" sz="900" dirty="0"/>
          </a:p>
          <a:p>
            <a:pPr marL="515938" lvl="1" indent="-179388">
              <a:spcBef>
                <a:spcPts val="200"/>
              </a:spcBef>
              <a:buFont typeface="+mj-lt"/>
              <a:buAutoNum type="arabicPeriod"/>
            </a:pPr>
            <a:r>
              <a:rPr lang="nl-NL" sz="1000" dirty="0">
                <a:solidFill>
                  <a:srgbClr val="C00000"/>
                </a:solidFill>
              </a:rPr>
              <a:t>Apple</a:t>
            </a:r>
            <a:r>
              <a:rPr lang="nl-NL" sz="1000" dirty="0">
                <a:solidFill>
                  <a:schemeClr val="tx1"/>
                </a:solidFill>
              </a:rPr>
              <a:t>: iPhone / iPad (gratis verkrijgbaar in de App Store)</a:t>
            </a:r>
          </a:p>
          <a:p>
            <a:pPr marL="515938" lvl="1" indent="-179388">
              <a:spcBef>
                <a:spcPts val="200"/>
              </a:spcBef>
              <a:buFont typeface="+mj-lt"/>
              <a:buAutoNum type="arabicPeriod"/>
            </a:pPr>
            <a:r>
              <a:rPr lang="nl-NL" sz="1000" dirty="0">
                <a:solidFill>
                  <a:srgbClr val="C00000"/>
                </a:solidFill>
              </a:rPr>
              <a:t>In browser:</a:t>
            </a:r>
            <a:r>
              <a:rPr lang="nl-NL" sz="1000" dirty="0">
                <a:solidFill>
                  <a:schemeClr val="tx1"/>
                </a:solidFill>
              </a:rPr>
              <a:t> Android, Windows, Mac, laptops, mobile…</a:t>
            </a:r>
            <a:endParaRPr lang="nl-NL" sz="1200" dirty="0">
              <a:solidFill>
                <a:schemeClr val="tx1"/>
              </a:solidFill>
            </a:endParaRP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Ontworpen rondom</a:t>
            </a:r>
            <a:r>
              <a:rPr lang="nl-NL" sz="1200" dirty="0">
                <a:solidFill>
                  <a:srgbClr val="D16349"/>
                </a:solidFill>
              </a:rPr>
              <a:t> Fotoclub </a:t>
            </a:r>
            <a:r>
              <a:rPr lang="nl-NL" sz="1200" dirty="0"/>
              <a:t>concept </a:t>
            </a:r>
            <a:r>
              <a:rPr lang="nl-NL" sz="900" dirty="0"/>
              <a:t>(i.t.t. Instagram, Flickr,…)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</a:rPr>
              <a:t>Clubs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 Leden  Portfolio’s  Foto’s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In samenwerking met </a:t>
            </a:r>
            <a:r>
              <a:rPr lang="nl-NL" sz="1000" dirty="0">
                <a:solidFill>
                  <a:srgbClr val="C00000"/>
                </a:solidFill>
              </a:rPr>
              <a:t>Fotobond</a:t>
            </a:r>
            <a:r>
              <a:rPr lang="nl-NL" sz="1000" dirty="0">
                <a:solidFill>
                  <a:schemeClr val="tx1"/>
                </a:solidFill>
              </a:rPr>
              <a:t> Brabant-Oost (“</a:t>
            </a:r>
            <a:r>
              <a:rPr lang="nl-NL" sz="1000" i="1" dirty="0">
                <a:solidFill>
                  <a:schemeClr val="tx1"/>
                </a:solidFill>
              </a:rPr>
              <a:t>Klik en Connect”</a:t>
            </a:r>
            <a:r>
              <a:rPr lang="nl-NL" sz="1000" dirty="0">
                <a:solidFill>
                  <a:schemeClr val="tx1"/>
                </a:solidFill>
              </a:rPr>
              <a:t>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Er is ook ondersteuning voor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Individuele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leden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(per regio)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(</a:t>
            </a:r>
            <a:r>
              <a:rPr lang="nl-NL" sz="1000" dirty="0" err="1">
                <a:solidFill>
                  <a:schemeClr val="tx1"/>
                </a:solidFill>
              </a:rPr>
              <a:t>tzt</a:t>
            </a:r>
            <a:r>
              <a:rPr lang="nl-NL" sz="1000" dirty="0">
                <a:solidFill>
                  <a:schemeClr val="tx1"/>
                </a:solidFill>
              </a:rPr>
              <a:t>) 100+ clubs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Decentraal</a:t>
            </a:r>
            <a:r>
              <a:rPr lang="nl-NL" sz="1000" dirty="0">
                <a:solidFill>
                  <a:schemeClr val="tx1"/>
                </a:solidFill>
              </a:rPr>
              <a:t> beheer van gegevens (clubs beheren de portfolio’s)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Belangrijkste features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endParaRPr lang="nl-NL" sz="900" dirty="0"/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Fotografen opsporen met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zelfde expertise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(b.v. “concertfotografie”)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Ondersteuning voor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individuele leden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(per regio)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Kan de portfolio’s integreren in bestaande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websites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 (b.v. </a:t>
            </a:r>
            <a:r>
              <a:rPr lang="nl-NL" sz="1000" dirty="0" err="1">
                <a:solidFill>
                  <a:schemeClr val="tx1"/>
                </a:solidFill>
                <a:sym typeface="Wingdings" pitchFamily="2" charset="2"/>
              </a:rPr>
              <a:t>WordPress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App wordt voortdurend uitgebreid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Tweetalig: Nederlands en Engels; zie ➡️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1" y="4804012"/>
            <a:ext cx="4114831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>
                <a:solidFill>
                  <a:schemeClr val="bg1">
                    <a:lumMod val="65000"/>
                  </a:schemeClr>
                </a:solidFill>
              </a:rPr>
              <a:t>Peter van </a:t>
            </a:r>
            <a:r>
              <a:rPr lang="en-NL" sz="1100">
                <a:solidFill>
                  <a:schemeClr val="bg1">
                    <a:lumMod val="65000"/>
                  </a:schemeClr>
                </a:solidFill>
              </a:rPr>
              <a:t>den Hamer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fgDeGender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vdhamer@msn.com), 17 Nov 2025</a:t>
            </a:r>
            <a:endParaRPr lang="en-NL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E6E0FB2-B9B1-9E0B-8314-76ED6B4BE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59" y="1433563"/>
            <a:ext cx="1821254" cy="3634520"/>
          </a:xfrm>
          <a:prstGeom prst="rect">
            <a:avLst/>
          </a:prstGeom>
        </p:spPr>
      </p:pic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A4C4032-E621-533F-1566-A4E66D404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18" y="1433563"/>
            <a:ext cx="1821255" cy="36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B98A71-0D72-C561-89ED-2A9AC8CE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4895D-5947-5F06-D390-515277C45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66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1:</a:t>
            </a:r>
            <a:r>
              <a:rPr lang="en-US" dirty="0"/>
              <a:t> centrale </a:t>
            </a:r>
            <a:r>
              <a:rPr lang="en-US" dirty="0" err="1"/>
              <a:t>beheerder</a:t>
            </a:r>
            <a:r>
              <a:rPr lang="en-US" dirty="0"/>
              <a:t> </a:t>
            </a:r>
            <a:r>
              <a:rPr lang="en-NL"/>
              <a:t>voeg</a:t>
            </a:r>
            <a:r>
              <a:rPr lang="en-US" dirty="0"/>
              <a:t>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NL"/>
              <a:t>club toe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202" y="483063"/>
            <a:ext cx="6373474" cy="3151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3468673"/>
            <a:ext cx="6544518" cy="156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/>
              <a:t>Bestand </a:t>
            </a:r>
            <a:r>
              <a:rPr lang="en-US" sz="1400" dirty="0"/>
              <a:t>met </a:t>
            </a:r>
            <a:r>
              <a:rPr lang="en-US" sz="1400" dirty="0" err="1"/>
              <a:t>b.v.</a:t>
            </a:r>
            <a:r>
              <a:rPr lang="en-US" sz="1400" dirty="0"/>
              <a:t> 75 clubs </a:t>
            </a:r>
            <a:r>
              <a:rPr lang="en-NL" sz="1400"/>
              <a:t>staat </a:t>
            </a:r>
            <a:r>
              <a:rPr lang="en-NL" sz="1400" dirty="0"/>
              <a:t>op een vaste </a:t>
            </a:r>
            <a:r>
              <a:rPr lang="en-NL" sz="1400" u="sng" dirty="0"/>
              <a:t>centrale </a:t>
            </a:r>
            <a:r>
              <a:rPr lang="en-NL" sz="1400" u="sng"/>
              <a:t>plek</a:t>
            </a:r>
            <a:r>
              <a:rPr lang="en-NL" sz="1100"/>
              <a:t> (</a:t>
            </a:r>
            <a:r>
              <a:rPr lang="en-US" sz="1100" dirty="0" err="1"/>
              <a:t>momenteel</a:t>
            </a:r>
            <a:r>
              <a:rPr lang="en-US" sz="1100" dirty="0"/>
              <a:t> op “GitHub”</a:t>
            </a:r>
            <a:r>
              <a:rPr lang="en-NL" sz="1100"/>
              <a:t>).                </a:t>
            </a:r>
            <a:endParaRPr lang="en-NL" sz="11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clubnaam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</a:t>
            </a:r>
            <a:r>
              <a:rPr lang="en-NL" sz="1400"/>
              <a:t>verplicht.</a:t>
            </a:r>
            <a:endParaRPr lang="en-US" sz="1400" dirty="0"/>
          </a:p>
          <a:p>
            <a:pPr marL="728663" lvl="1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600" dirty="0" err="1"/>
              <a:t>Niet-verplichte</a:t>
            </a:r>
            <a:r>
              <a:rPr lang="en-US" sz="1600" dirty="0"/>
              <a:t> </a:t>
            </a:r>
            <a:r>
              <a:rPr lang="en-US" sz="1600" dirty="0" err="1"/>
              <a:t>velden</a:t>
            </a:r>
            <a:r>
              <a:rPr lang="en-US" sz="1600" dirty="0"/>
              <a:t> </a:t>
            </a:r>
            <a:r>
              <a:rPr lang="en-US" sz="1600" dirty="0" err="1"/>
              <a:t>zitten</a:t>
            </a:r>
            <a:r>
              <a:rPr lang="en-US" sz="1600" dirty="0"/>
              <a:t> </a:t>
            </a:r>
            <a:r>
              <a:rPr lang="en-US" sz="1600" dirty="0" err="1"/>
              <a:t>tussen</a:t>
            </a:r>
            <a:r>
              <a:rPr lang="en-US" sz="1600" dirty="0"/>
              <a:t> </a:t>
            </a:r>
            <a:r>
              <a:rPr lang="en-US" sz="1600" dirty="0" err="1"/>
              <a:t>haakjes</a:t>
            </a:r>
            <a:r>
              <a:rPr lang="en-US" sz="1600" dirty="0"/>
              <a:t> van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“optional”: {…}</a:t>
            </a:r>
            <a:endParaRPr lang="en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 err="1"/>
              <a:t>Beheerder</a:t>
            </a:r>
            <a:r>
              <a:rPr lang="en-US" sz="1400" dirty="0"/>
              <a:t> </a:t>
            </a:r>
            <a:r>
              <a:rPr lang="en-US" sz="1400" dirty="0" err="1"/>
              <a:t>doet</a:t>
            </a:r>
            <a:r>
              <a:rPr lang="en-US" sz="1400" dirty="0"/>
              <a:t> </a:t>
            </a:r>
            <a:r>
              <a:rPr lang="en-US" sz="1400" dirty="0" err="1"/>
              <a:t>alleen</a:t>
            </a:r>
            <a:r>
              <a:rPr lang="en-NL" sz="1400"/>
              <a:t> technische controle van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NL" sz="1400"/>
              <a:t>.</a:t>
            </a:r>
            <a:endParaRPr lang="en-US" sz="14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Toekomst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bestand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opsplitsen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bestanden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per regio?</a:t>
            </a:r>
            <a:endParaRPr lang="en-NL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4418925" y="1782684"/>
            <a:ext cx="1399984" cy="193183"/>
          </a:xfrm>
          <a:prstGeom prst="leftArrow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ledenlijst</a:t>
            </a:r>
            <a:endParaRPr lang="en-NL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3793626" y="421503"/>
            <a:ext cx="2874501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Fragment van </a:t>
            </a:r>
            <a:r>
              <a:rPr lang="en-NL" sz="140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en-NL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.level1.json</a:t>
            </a:r>
            <a:endParaRPr lang="en-NL" sz="12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CC85B-E51C-266A-B427-8AEDD69B2A6C}"/>
              </a:ext>
            </a:extLst>
          </p:cNvPr>
          <p:cNvSpPr txBox="1"/>
          <p:nvPr/>
        </p:nvSpPr>
        <p:spPr>
          <a:xfrm>
            <a:off x="6749551" y="4756361"/>
            <a:ext cx="2134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Weergave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van Level 1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gegevens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NL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" b="-517"/>
          <a:stretch>
            <a:fillRect/>
          </a:stretch>
        </p:blipFill>
        <p:spPr>
          <a:xfrm>
            <a:off x="6586604" y="110139"/>
            <a:ext cx="2370518" cy="4756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</a:t>
            </a:r>
            <a:r>
              <a:rPr lang="en-NL"/>
              <a:t>: </a:t>
            </a:r>
            <a:r>
              <a:rPr lang="en-US" dirty="0"/>
              <a:t>club</a:t>
            </a:r>
            <a:r>
              <a:rPr lang="en-NL"/>
              <a:t> voegt clubleden toe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499" y="543491"/>
            <a:ext cx="6126174" cy="284554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186878" y="3437264"/>
            <a:ext cx="6555116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>
              <a:tabLst>
                <a:tab pos="131763" algn="l"/>
                <a:tab pos="6176963" algn="r"/>
              </a:tabLst>
            </a:pPr>
            <a:r>
              <a:rPr lang="en-US" sz="1400" dirty="0" err="1"/>
              <a:t>Optionele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US" sz="1400" dirty="0"/>
              <a:t>:</a:t>
            </a:r>
          </a:p>
          <a:p>
            <a:pPr marL="517525" indent="-182563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/>
              <a:t>Een fotograaf </a:t>
            </a:r>
            <a:r>
              <a:rPr lang="en-US" sz="1400" dirty="0" err="1"/>
              <a:t>kan</a:t>
            </a:r>
            <a:r>
              <a:rPr lang="en-NL" sz="1400"/>
              <a:t> </a:t>
            </a:r>
            <a:r>
              <a:rPr lang="en-NL" sz="1400" dirty="0"/>
              <a:t>in </a:t>
            </a:r>
            <a:r>
              <a:rPr lang="en-NL" sz="1400" dirty="0">
                <a:solidFill>
                  <a:srgbClr val="C00000"/>
                </a:solidFill>
              </a:rPr>
              <a:t>meerdere clubs</a:t>
            </a:r>
            <a:r>
              <a:rPr lang="en-NL" sz="1400" dirty="0"/>
              <a:t> voorkomen (b.v. vorige </a:t>
            </a:r>
            <a:r>
              <a:rPr lang="en-NL" sz="1400"/>
              <a:t>club).</a:t>
            </a:r>
            <a:r>
              <a:rPr lang="en-US" sz="1400" dirty="0"/>
              <a:t> </a:t>
            </a:r>
            <a:r>
              <a:rPr lang="en-US" sz="1400" dirty="0" err="1"/>
              <a:t>Zie</a:t>
            </a:r>
            <a:r>
              <a:rPr lang="en-US" sz="1400" dirty="0"/>
              <a:t> </a:t>
            </a:r>
            <a:r>
              <a:rPr lang="nl-NL" sz="1400" dirty="0">
                <a:sym typeface="Wingdings" pitchFamily="2" charset="2"/>
              </a:rPr>
              <a:t>➡️</a:t>
            </a:r>
            <a:endParaRPr lang="en-US" sz="1400" dirty="0"/>
          </a:p>
          <a:p>
            <a:pPr marL="517525" indent="-182563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/>
              <a:t>Een </a:t>
            </a:r>
            <a:r>
              <a:rPr lang="en-US" sz="1400" dirty="0" err="1"/>
              <a:t>fotograaf</a:t>
            </a:r>
            <a:r>
              <a:rPr lang="en-US" sz="1400" dirty="0"/>
              <a:t> </a:t>
            </a:r>
            <a:r>
              <a:rPr lang="en-US" sz="1400" dirty="0" err="1"/>
              <a:t>kan</a:t>
            </a:r>
            <a:r>
              <a:rPr lang="en-US" sz="1400" dirty="0"/>
              <a:t> </a:t>
            </a:r>
            <a:r>
              <a:rPr lang="en-US" sz="1400" dirty="0" err="1"/>
              <a:t>specifieke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C00000"/>
                </a:solidFill>
              </a:rPr>
              <a:t>rollen</a:t>
            </a:r>
            <a:r>
              <a:rPr lang="en-US" sz="1400" dirty="0"/>
              <a:t> </a:t>
            </a:r>
            <a:r>
              <a:rPr lang="en-US" sz="1400" dirty="0" err="1"/>
              <a:t>binnen</a:t>
            </a:r>
            <a:r>
              <a:rPr lang="en-US" sz="1400" dirty="0"/>
              <a:t> </a:t>
            </a:r>
            <a:r>
              <a:rPr lang="en-US" sz="1400" dirty="0" err="1"/>
              <a:t>een</a:t>
            </a:r>
            <a:r>
              <a:rPr lang="en-US" sz="1400" dirty="0"/>
              <a:t> club </a:t>
            </a:r>
            <a:r>
              <a:rPr lang="en-US" sz="1400" dirty="0" err="1"/>
              <a:t>hebben</a:t>
            </a:r>
            <a:r>
              <a:rPr lang="en-US" sz="1400" dirty="0"/>
              <a:t> (</a:t>
            </a:r>
            <a:r>
              <a:rPr lang="en-US" sz="1400" dirty="0" err="1"/>
              <a:t>voorzitter</a:t>
            </a:r>
            <a:r>
              <a:rPr lang="en-US" sz="1400" dirty="0"/>
              <a:t>, </a:t>
            </a:r>
            <a:r>
              <a:rPr lang="en-US" sz="1400" dirty="0" err="1"/>
              <a:t>erelid</a:t>
            </a:r>
            <a:r>
              <a:rPr lang="en-US" sz="1400" dirty="0"/>
              <a:t>..)</a:t>
            </a:r>
          </a:p>
          <a:p>
            <a:pPr marL="517525" indent="-182563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Verjaardag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wordt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in app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alleen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getoond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als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het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binnen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enkele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dagen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is.</a:t>
            </a:r>
          </a:p>
          <a:p>
            <a:pPr marL="7938">
              <a:tabLst>
                <a:tab pos="131763" algn="l"/>
                <a:tab pos="6176963" algn="r"/>
              </a:tabLst>
            </a:pPr>
            <a:r>
              <a:rPr lang="en-NL" sz="1400"/>
              <a:t>De club </a:t>
            </a:r>
            <a:r>
              <a:rPr lang="en-US" sz="1400" dirty="0" err="1"/>
              <a:t>regelt</a:t>
            </a:r>
            <a:r>
              <a:rPr lang="en-US" sz="1400" dirty="0"/>
              <a:t> </a:t>
            </a:r>
            <a:r>
              <a:rPr lang="en-NL" sz="1400" i="1"/>
              <a:t>zelf</a:t>
            </a:r>
            <a:r>
              <a:rPr lang="en-NL" sz="1400"/>
              <a:t> </a:t>
            </a:r>
            <a:r>
              <a:rPr lang="en-US" sz="1400" dirty="0"/>
              <a:t>het </a:t>
            </a:r>
            <a:r>
              <a:rPr lang="en-US" sz="1400" dirty="0" err="1"/>
              <a:t>aanleveren</a:t>
            </a:r>
            <a:r>
              <a:rPr lang="en-NL" sz="1400"/>
              <a:t>, opslaan en </a:t>
            </a:r>
            <a:r>
              <a:rPr lang="en-US" sz="1400" dirty="0" err="1"/>
              <a:t>onder</a:t>
            </a:r>
            <a:r>
              <a:rPr lang="en-NL" sz="1400"/>
              <a:t>houden</a:t>
            </a:r>
            <a:r>
              <a:rPr lang="en-US" sz="1400" dirty="0"/>
              <a:t> van </a:t>
            </a:r>
            <a:r>
              <a:rPr lang="en-US" sz="1400" dirty="0" err="1"/>
              <a:t>hun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NL" sz="1400"/>
              <a:t>.</a:t>
            </a:r>
          </a:p>
          <a:p>
            <a:pPr marL="520700" lvl="3" indent="-260350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/>
              <a:t>Het bestand staat </a:t>
            </a:r>
            <a:r>
              <a:rPr lang="en-US" sz="1400" dirty="0" err="1"/>
              <a:t>bij</a:t>
            </a:r>
            <a:r>
              <a:rPr lang="en-US" sz="1400" dirty="0"/>
              <a:t> </a:t>
            </a:r>
            <a:r>
              <a:rPr lang="en-US" sz="1400" dirty="0" err="1"/>
              <a:t>voorkeur</a:t>
            </a:r>
            <a:r>
              <a:rPr lang="en-NL" sz="1400"/>
              <a:t> op de club website.</a:t>
            </a:r>
            <a:endParaRPr lang="en-NL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442784" y="2784175"/>
            <a:ext cx="2847776" cy="0"/>
          </a:xfrm>
          <a:prstGeom prst="straightConnector1">
            <a:avLst/>
          </a:prstGeom>
          <a:ln w="76200">
            <a:solidFill>
              <a:schemeClr val="accent4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3561806" y="386170"/>
            <a:ext cx="2699289" cy="3453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Fragment van </a:t>
            </a:r>
            <a:r>
              <a:rPr lang="en-NL"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fgDeGender.level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NL"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.json</a:t>
            </a:r>
            <a:endParaRPr lang="en-NL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2AC68-77D9-2AB7-D306-672E85E01142}"/>
              </a:ext>
            </a:extLst>
          </p:cNvPr>
          <p:cNvSpPr txBox="1"/>
          <p:nvPr/>
        </p:nvSpPr>
        <p:spPr>
          <a:xfrm>
            <a:off x="6680410" y="4817321"/>
            <a:ext cx="2206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Weergave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van Level 2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gegevens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NL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3: </a:t>
            </a:r>
            <a:r>
              <a:rPr lang="en-NL"/>
              <a:t>Portfolio </a:t>
            </a:r>
            <a:r>
              <a:rPr lang="en-US" dirty="0"/>
              <a:t>per</a:t>
            </a:r>
            <a:r>
              <a:rPr lang="en-NL"/>
              <a:t> clublid</a:t>
            </a:r>
            <a:endParaRPr lang="en-NL" dirty="0"/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7ED64D11-66BA-A4D8-6737-BE112C58635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966" y="590795"/>
            <a:ext cx="2240182" cy="429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392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600"/>
              <a:t>Foto’s </a:t>
            </a:r>
            <a:r>
              <a:rPr lang="en-US" sz="1600" dirty="0" err="1"/>
              <a:t>zelf</a:t>
            </a:r>
            <a:r>
              <a:rPr lang="en-NL" sz="1600"/>
              <a:t> </a:t>
            </a:r>
            <a:r>
              <a:rPr lang="en-NL" sz="1600" dirty="0"/>
              <a:t>op </a:t>
            </a:r>
            <a:r>
              <a:rPr lang="en-NL" sz="1600"/>
              <a:t>club website</a:t>
            </a:r>
            <a:endParaRPr lang="en-US" sz="16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600" dirty="0"/>
              <a:t>Club (resp. </a:t>
            </a:r>
            <a:r>
              <a:rPr lang="en-US" sz="1600" dirty="0" err="1"/>
              <a:t>fotograaf</a:t>
            </a:r>
            <a:r>
              <a:rPr lang="en-US" sz="1600" dirty="0"/>
              <a:t>) </a:t>
            </a:r>
            <a:r>
              <a:rPr lang="en-US" sz="1600" dirty="0" err="1"/>
              <a:t>verantwoordelijke</a:t>
            </a:r>
            <a:r>
              <a:rPr lang="en-US" sz="1600" dirty="0"/>
              <a:t> </a:t>
            </a:r>
            <a:r>
              <a:rPr lang="en-US" sz="1600" dirty="0" err="1"/>
              <a:t>voor</a:t>
            </a:r>
            <a:endParaRPr lang="en-NL" sz="1600" dirty="0"/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400" dirty="0" err="1">
                <a:solidFill>
                  <a:srgbClr val="D16349"/>
                </a:solidFill>
              </a:rPr>
              <a:t>Keuze</a:t>
            </a:r>
            <a:r>
              <a:rPr lang="en-US" sz="1400" dirty="0">
                <a:solidFill>
                  <a:srgbClr val="D16349"/>
                </a:solidFill>
              </a:rPr>
              <a:t> (“portfolio”)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400" dirty="0" err="1">
                <a:solidFill>
                  <a:srgbClr val="D16349"/>
                </a:solidFill>
              </a:rPr>
              <a:t>Onderhoud</a:t>
            </a:r>
            <a:endParaRPr lang="en-NL" sz="1400" dirty="0">
              <a:solidFill>
                <a:srgbClr val="D16349"/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400" dirty="0" err="1">
                <a:solidFill>
                  <a:srgbClr val="D16349"/>
                </a:solidFill>
              </a:rPr>
              <a:t>Presentatievolgorde</a:t>
            </a:r>
            <a:endParaRPr lang="en-US" sz="1400" dirty="0">
              <a:solidFill>
                <a:srgbClr val="D1634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600" dirty="0" err="1"/>
              <a:t>Handig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club 1 </a:t>
            </a:r>
            <a:r>
              <a:rPr lang="en-US" sz="1600" dirty="0" err="1"/>
              <a:t>persoon</a:t>
            </a:r>
            <a:r>
              <a:rPr lang="en-US" sz="1600" dirty="0"/>
              <a:t> </a:t>
            </a:r>
            <a:r>
              <a:rPr lang="en-US" sz="1600" dirty="0" err="1"/>
              <a:t>dit</a:t>
            </a:r>
            <a:r>
              <a:rPr lang="en-US" sz="1600" dirty="0"/>
              <a:t> </a:t>
            </a:r>
            <a:r>
              <a:rPr lang="en-US" sz="1600" dirty="0" err="1"/>
              <a:t>dit</a:t>
            </a:r>
            <a:r>
              <a:rPr lang="en-US" sz="1600" dirty="0"/>
              <a:t> </a:t>
            </a:r>
            <a:r>
              <a:rPr lang="en-US" sz="1600" dirty="0" err="1"/>
              <a:t>voor</a:t>
            </a:r>
            <a:r>
              <a:rPr lang="en-US" sz="1600" dirty="0"/>
              <a:t> club </a:t>
            </a:r>
            <a:r>
              <a:rPr lang="en-US" sz="1600" dirty="0" err="1"/>
              <a:t>regelt</a:t>
            </a:r>
            <a:r>
              <a:rPr lang="en-US" sz="16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600" dirty="0" err="1"/>
              <a:t>Handig</a:t>
            </a:r>
            <a:r>
              <a:rPr lang="en-US" sz="1600" dirty="0"/>
              <a:t> (maar </a:t>
            </a:r>
            <a:r>
              <a:rPr lang="en-US" sz="1600" dirty="0" err="1"/>
              <a:t>niet</a:t>
            </a:r>
            <a:r>
              <a:rPr lang="en-US" sz="1600" dirty="0"/>
              <a:t> </a:t>
            </a:r>
            <a:r>
              <a:rPr lang="en-US" sz="1600" dirty="0" err="1"/>
              <a:t>vereist</a:t>
            </a:r>
            <a:r>
              <a:rPr lang="en-US" sz="1600" dirty="0"/>
              <a:t>) </a:t>
            </a:r>
            <a:r>
              <a:rPr lang="en-US" sz="1600" dirty="0" err="1"/>
              <a:t>als</a:t>
            </a:r>
            <a:r>
              <a:rPr lang="en-US" sz="1600" dirty="0"/>
              <a:t> </a:t>
            </a:r>
            <a:r>
              <a:rPr lang="en-US" sz="1600" dirty="0" err="1"/>
              <a:t>clubbeheerder</a:t>
            </a:r>
            <a:r>
              <a:rPr lang="en-US" sz="1600" dirty="0"/>
              <a:t> </a:t>
            </a:r>
            <a:r>
              <a:rPr lang="en-US" sz="1600" dirty="0" err="1"/>
              <a:t>LRc</a:t>
            </a:r>
            <a:r>
              <a:rPr lang="en-US" sz="1600" dirty="0"/>
              <a:t> </a:t>
            </a:r>
            <a:r>
              <a:rPr lang="en-US" sz="1600" dirty="0" err="1"/>
              <a:t>gebruikt</a:t>
            </a:r>
            <a:r>
              <a:rPr lang="en-US" sz="1600" dirty="0"/>
              <a:t>.</a:t>
            </a:r>
            <a:r>
              <a:rPr lang="en-US" sz="1600" dirty="0">
                <a:solidFill>
                  <a:srgbClr val="D16349"/>
                </a:solidFill>
              </a:rPr>
              <a:t> </a:t>
            </a:r>
            <a:endParaRPr lang="en-NL" sz="1600">
              <a:solidFill>
                <a:srgbClr val="D16349"/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400" dirty="0" err="1">
                <a:solidFill>
                  <a:srgbClr val="D16349"/>
                </a:solidFill>
              </a:rPr>
              <a:t>Voorkomt</a:t>
            </a:r>
            <a:r>
              <a:rPr lang="en-US" sz="1400" dirty="0">
                <a:solidFill>
                  <a:srgbClr val="D16349"/>
                </a:solidFill>
              </a:rPr>
              <a:t> </a:t>
            </a:r>
            <a:r>
              <a:rPr lang="en-US" sz="1400" dirty="0" err="1">
                <a:solidFill>
                  <a:srgbClr val="D16349"/>
                </a:solidFill>
              </a:rPr>
              <a:t>dubbel</a:t>
            </a:r>
            <a:r>
              <a:rPr lang="en-US" sz="1400" dirty="0">
                <a:solidFill>
                  <a:srgbClr val="D16349"/>
                </a:solidFill>
              </a:rPr>
              <a:t> </a:t>
            </a:r>
            <a:r>
              <a:rPr lang="en-US" sz="1400" dirty="0" err="1">
                <a:solidFill>
                  <a:srgbClr val="D16349"/>
                </a:solidFill>
              </a:rPr>
              <a:t>werk</a:t>
            </a:r>
            <a:endParaRPr lang="en-US" sz="1400" dirty="0">
              <a:solidFill>
                <a:srgbClr val="D16349"/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400" dirty="0">
                <a:solidFill>
                  <a:srgbClr val="D16349"/>
                </a:solidFill>
              </a:rPr>
              <a:t>LR plug-in (Juicebox Pro) </a:t>
            </a:r>
            <a:r>
              <a:rPr lang="en-US" sz="1400" dirty="0" err="1">
                <a:solidFill>
                  <a:srgbClr val="D16349"/>
                </a:solidFill>
              </a:rPr>
              <a:t>maakt</a:t>
            </a:r>
            <a:r>
              <a:rPr lang="en-US" sz="1400" dirty="0">
                <a:solidFill>
                  <a:srgbClr val="D16349"/>
                </a:solidFill>
              </a:rPr>
              <a:t> </a:t>
            </a:r>
            <a:r>
              <a:rPr lang="en-US" sz="1400" dirty="0" err="1">
                <a:solidFill>
                  <a:srgbClr val="D16349"/>
                </a:solidFill>
              </a:rPr>
              <a:t>keurige</a:t>
            </a:r>
            <a:r>
              <a:rPr lang="en-US" sz="1400" dirty="0">
                <a:solidFill>
                  <a:srgbClr val="D16349"/>
                </a:solidFill>
              </a:rPr>
              <a:t> galleries.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400" dirty="0" err="1">
                <a:solidFill>
                  <a:srgbClr val="D16349"/>
                </a:solidFill>
              </a:rPr>
              <a:t>Regelt</a:t>
            </a:r>
            <a:r>
              <a:rPr lang="en-US" sz="1400" dirty="0">
                <a:solidFill>
                  <a:srgbClr val="D16349"/>
                </a:solidFill>
              </a:rPr>
              <a:t> ©, ▶, </a:t>
            </a:r>
            <a:r>
              <a:rPr lang="en-US" sz="1400" dirty="0" err="1">
                <a:solidFill>
                  <a:srgbClr val="D16349"/>
                </a:solidFill>
              </a:rPr>
              <a:t>volgorde</a:t>
            </a:r>
            <a:r>
              <a:rPr lang="en-US" sz="1400" dirty="0">
                <a:solidFill>
                  <a:srgbClr val="D16349"/>
                </a:solidFill>
              </a:rPr>
              <a:t>, </a:t>
            </a:r>
            <a:r>
              <a:rPr lang="en-US" sz="1400" dirty="0" err="1">
                <a:solidFill>
                  <a:srgbClr val="D16349"/>
                </a:solidFill>
              </a:rPr>
              <a:t>resolutie</a:t>
            </a:r>
            <a:r>
              <a:rPr lang="en-US" sz="1400" dirty="0">
                <a:solidFill>
                  <a:srgbClr val="D16349"/>
                </a:solidFill>
              </a:rPr>
              <a:t> </a:t>
            </a:r>
            <a:r>
              <a:rPr lang="en-US" sz="1400" dirty="0" err="1">
                <a:solidFill>
                  <a:srgbClr val="D16349"/>
                </a:solidFill>
              </a:rPr>
              <a:t>aanpassen</a:t>
            </a:r>
            <a:r>
              <a:rPr lang="en-US" sz="1400" dirty="0">
                <a:solidFill>
                  <a:srgbClr val="D16349"/>
                </a:solidFill>
              </a:rPr>
              <a:t>…</a:t>
            </a:r>
            <a:endParaRPr lang="en-NL" sz="140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F92E81-354C-9127-2C54-75C2D5B4E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48EDA-FE40-EFCD-C074-78910409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3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2FA5729-638A-7D76-2D9B-6DF2E9122B73}"/>
              </a:ext>
            </a:extLst>
          </p:cNvPr>
          <p:cNvSpPr txBox="1">
            <a:spLocks/>
          </p:cNvSpPr>
          <p:nvPr/>
        </p:nvSpPr>
        <p:spPr>
          <a:xfrm>
            <a:off x="1143000" y="75416"/>
            <a:ext cx="6858000" cy="151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De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apps</a:t>
            </a:r>
          </a:p>
          <a:p>
            <a:pPr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nl-NL" sz="2400" dirty="0">
                <a:solidFill>
                  <a:schemeClr val="accent3"/>
                </a:solidFill>
              </a:rPr>
              <a:t>Stand van zaken en hoe verder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13F78-AACB-849A-B95D-CD39ACB92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9526" y="1379496"/>
            <a:ext cx="4043473" cy="3688587"/>
          </a:xfrm>
          <a:prstGeom prst="rect">
            <a:avLst/>
          </a:prstGeom>
        </p:spPr>
      </p:pic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7EDB6894-5003-00D4-C4D7-B650F727D75D}"/>
              </a:ext>
            </a:extLst>
          </p:cNvPr>
          <p:cNvSpPr txBox="1">
            <a:spLocks/>
          </p:cNvSpPr>
          <p:nvPr/>
        </p:nvSpPr>
        <p:spPr bwMode="auto">
          <a:xfrm>
            <a:off x="337156" y="1532586"/>
            <a:ext cx="4572000" cy="32728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olidFill>
                  <a:schemeClr val="tx1"/>
                </a:solidFill>
                <a:sym typeface="Wingdings" pitchFamily="2" charset="2"/>
              </a:rPr>
              <a:t>≈ 75 clubs in de app (Brabant-Oost)</a:t>
            </a:r>
          </a:p>
          <a:p>
            <a:pPr marL="577850" lvl="1" indent="-239713">
              <a:spcBef>
                <a:spcPts val="10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≈ 10 </a:t>
            </a:r>
            <a:r>
              <a:rPr lang="nl-NL" sz="1400" dirty="0">
                <a:solidFill>
                  <a:srgbClr val="C00000"/>
                </a:solidFill>
                <a:sym typeface="Wingdings" pitchFamily="2" charset="2"/>
              </a:rPr>
              <a:t>clubs</a:t>
            </a: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 met ledenlijst en deels met portfolio’s</a:t>
            </a:r>
          </a:p>
          <a:p>
            <a:pPr marL="577850" lvl="1" indent="-239713">
              <a:spcBef>
                <a:spcPts val="10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≈ 150 </a:t>
            </a:r>
            <a:r>
              <a:rPr lang="nl-NL" sz="1400" dirty="0">
                <a:solidFill>
                  <a:srgbClr val="C00000"/>
                </a:solidFill>
                <a:sym typeface="Wingdings" pitchFamily="2" charset="2"/>
              </a:rPr>
              <a:t>fotografen</a:t>
            </a:r>
          </a:p>
          <a:p>
            <a:pPr marL="577850" lvl="1" indent="-239713">
              <a:spcBef>
                <a:spcPts val="10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≈ 25 </a:t>
            </a:r>
            <a:r>
              <a:rPr lang="nl-NL" sz="1400" dirty="0">
                <a:solidFill>
                  <a:srgbClr val="C00000"/>
                </a:solidFill>
                <a:sym typeface="Wingdings" pitchFamily="2" charset="2"/>
              </a:rPr>
              <a:t>expertise</a:t>
            </a: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 tags (b.v. “portret”, “landschap”)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ym typeface="Wingdings" pitchFamily="2" charset="2"/>
              </a:rPr>
              <a:t>Op weg naar meer regio’s, clubs, portfolio’s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olidFill>
                  <a:schemeClr val="tx1"/>
                </a:solidFill>
                <a:sym typeface="Wingdings" pitchFamily="2" charset="2"/>
              </a:rPr>
              <a:t>Vereist contactpersoon per club (voor data-invoer)</a:t>
            </a:r>
          </a:p>
          <a:p>
            <a:pPr marL="509588" lvl="1" indent="-171450">
              <a:spcBef>
                <a:spcPts val="1000"/>
              </a:spcBef>
              <a:buClrTx/>
              <a:buSzTx/>
            </a:pPr>
            <a:r>
              <a:rPr lang="nl-NL" sz="1100" dirty="0">
                <a:sym typeface="Wingdings" pitchFamily="2" charset="2"/>
              </a:rPr>
              <a:t>Later: ambassadeur per regio die clubs in die regio bijstaat</a:t>
            </a:r>
          </a:p>
          <a:p>
            <a:pPr marL="784225" lvl="2" indent="-171450">
              <a:spcBef>
                <a:spcPts val="1000"/>
              </a:spcBef>
              <a:buClrTx/>
              <a:buSzTx/>
            </a:pPr>
            <a:r>
              <a:rPr lang="nl-NL" sz="900" dirty="0">
                <a:sym typeface="Wingdings" pitchFamily="2" charset="2"/>
              </a:rPr>
              <a:t>Nog later: eerste internationaal gebruik</a:t>
            </a:r>
            <a:endParaRPr lang="nl-NL" sz="900" dirty="0">
              <a:solidFill>
                <a:schemeClr val="tx1"/>
              </a:solidFill>
              <a:sym typeface="Wingdings" pitchFamily="2" charset="2"/>
            </a:endParaRPr>
          </a:p>
          <a:p>
            <a:pPr marL="784225" lvl="2" indent="-171450">
              <a:spcBef>
                <a:spcPts val="1000"/>
              </a:spcBef>
              <a:buClrTx/>
              <a:buSzTx/>
            </a:pPr>
            <a:r>
              <a:rPr lang="nl-NL" sz="900" dirty="0">
                <a:sym typeface="Wingdings" pitchFamily="2" charset="2"/>
              </a:rPr>
              <a:t>En:</a:t>
            </a:r>
            <a:r>
              <a:rPr lang="nl-NL" sz="900" dirty="0">
                <a:solidFill>
                  <a:schemeClr val="tx1"/>
                </a:solidFill>
                <a:sym typeface="Wingdings" pitchFamily="2" charset="2"/>
              </a:rPr>
              <a:t> enkele vrijwilligers die meewerken aan de software/ideeën </a:t>
            </a:r>
          </a:p>
          <a:p>
            <a:pPr marL="63500" indent="0">
              <a:spcBef>
                <a:spcPts val="1000"/>
              </a:spcBef>
              <a:buClrTx/>
              <a:buSzTx/>
              <a:buNone/>
            </a:pPr>
            <a:r>
              <a:rPr lang="nl-NL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FAQ: </a:t>
            </a:r>
            <a:r>
              <a:rPr lang="nl-NL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tinyURL.com/fchFAQnl</a:t>
            </a:r>
            <a:r>
              <a:rPr lang="nl-NL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			Email: </a:t>
            </a:r>
            <a:r>
              <a:rPr lang="nl-NL" sz="1200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vdhamer@msn.com</a:t>
            </a:r>
            <a:endParaRPr lang="nl-NL" sz="1100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070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72396-8DDD-9F67-BCA6-CD76E59A9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326CE-E197-A024-95BA-0ADFA6897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76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Niveaus</a:t>
            </a:r>
            <a:r>
              <a:rPr lang="en-NL"/>
              <a:t> </a:t>
            </a:r>
            <a:r>
              <a:rPr lang="en-NL" dirty="0"/>
              <a:t>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89F1C6-4F51-B2D5-DB5A-968E42728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54ACF-0DF2-74E9-A7FB-6915EB966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40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7" y="785854"/>
            <a:ext cx="5738702" cy="3438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</a:t>
            </a:r>
            <a:br>
              <a:rPr lang="en-GB" sz="1400" dirty="0"/>
            </a:br>
            <a:r>
              <a:rPr lang="en-GB" sz="1400" dirty="0"/>
              <a:t>op eigen </a:t>
            </a:r>
            <a:r>
              <a:rPr lang="en-GB" sz="1400" dirty="0" err="1"/>
              <a:t>mobiele</a:t>
            </a:r>
            <a:r>
              <a:rPr lang="en-GB" sz="1400" dirty="0"/>
              <a:t> device.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inhoud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verandert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datawijzigingen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0CE3-A451-1497-5FCB-7B4EE75F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8" y="0"/>
            <a:ext cx="549785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FD01-A6C3-EADC-AD58-0607845D449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Fotoclub</a:t>
            </a:r>
            <a:r>
              <a:rPr lang="en-US" dirty="0"/>
              <a:t> Hub </a:t>
            </a:r>
            <a:r>
              <a:rPr lang="en-US" dirty="0">
                <a:solidFill>
                  <a:srgbClr val="C00000"/>
                </a:solidFill>
              </a:rPr>
              <a:t>HTML </a:t>
            </a:r>
            <a:r>
              <a:rPr lang="en-US" sz="1400" dirty="0"/>
              <a:t>(macOS app)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7BBAE-75D1-86C4-59D3-9627DFF2B7C6}"/>
              </a:ext>
            </a:extLst>
          </p:cNvPr>
          <p:cNvSpPr txBox="1"/>
          <p:nvPr/>
        </p:nvSpPr>
        <p:spPr>
          <a:xfrm>
            <a:off x="191069" y="632097"/>
            <a:ext cx="3795715" cy="86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Genereert HTML pagina’s voor websites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Zodat gegevens ook te bekijken zijn in browser op PC, Android, etc.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Kan naar deze pagina’s linken binnen b.v. bestaande </a:t>
            </a:r>
            <a:r>
              <a:rPr lang="nl-NL" sz="1000" dirty="0" err="1"/>
              <a:t>Wordpress</a:t>
            </a:r>
            <a:r>
              <a:rPr lang="nl-NL" sz="1000" dirty="0"/>
              <a:t> site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Input: lijst met clubs (Level 1) en ledenlijsten (Level 2)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0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Output: ledenlijst voor club, met links naar portfolio’s van leden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35F92D-7BD0-AE7D-9EA1-F9739B97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t="1938" r="8503" b="882"/>
          <a:stretch/>
        </p:blipFill>
        <p:spPr>
          <a:xfrm>
            <a:off x="1143893" y="1595628"/>
            <a:ext cx="156638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(en Mac en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“Fotoclub App HTML” voor Website ondersteuning </a:t>
            </a:r>
            <a:r>
              <a:rPr lang="nl-NL" sz="1000" dirty="0"/>
              <a:t>(Android, Windows, m</a:t>
            </a:r>
            <a:r>
              <a:rPr lang="en-GB" sz="1000" dirty="0" err="1"/>
              <a:t>acOS</a:t>
            </a:r>
            <a:r>
              <a:rPr lang="en-GB" sz="1000" dirty="0"/>
              <a:t>,…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Nederlandtalig &amp; Engelstalig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Uitleg/documentatie binnen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 uitgebreide documentatie op </a:t>
            </a:r>
            <a:r>
              <a:rPr lang="nl-NL" sz="1400" dirty="0">
                <a:hlinkClick r:id="rId5"/>
              </a:rPr>
              <a:t>Github</a:t>
            </a:r>
            <a:r>
              <a:rPr lang="nl-NL" sz="1400" dirty="0"/>
              <a:t> (</a:t>
            </a:r>
            <a:r>
              <a:rPr lang="nl-NL" sz="1400" dirty="0" err="1"/>
              <a:t>engelstalig</a:t>
            </a:r>
            <a:r>
              <a:rPr lang="nl-NL" sz="14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8000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(update meer of minder maandelijks)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E41A7F-411C-9A64-B0FC-314DF2C07755}"/>
              </a:ext>
            </a:extLst>
          </p:cNvPr>
          <p:cNvSpPr txBox="1"/>
          <p:nvPr/>
        </p:nvSpPr>
        <p:spPr>
          <a:xfrm>
            <a:off x="215613" y="4455224"/>
            <a:ext cx="149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Mac Studio</a:t>
            </a:r>
            <a:br>
              <a:rPr lang="en-NL" sz="900" dirty="0"/>
            </a:br>
            <a:r>
              <a:rPr lang="en-NL" sz="900" dirty="0"/>
              <a:t>NL </a:t>
            </a:r>
            <a:r>
              <a:rPr lang="en-NL" sz="900"/>
              <a:t>/ MacOS</a:t>
            </a:r>
            <a:endParaRPr lang="en-NL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85F8C-168D-A209-8CCF-DBB363EDB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" y="1998618"/>
            <a:ext cx="3223093" cy="2576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398719-11C7-C70C-56FC-353FBDE03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A7CBBBF-9446-44CA-840E-D323941AB285}"/>
              </a:ext>
            </a:extLst>
          </p:cNvPr>
          <p:cNvSpPr txBox="1"/>
          <p:nvPr/>
        </p:nvSpPr>
        <p:spPr>
          <a:xfrm>
            <a:off x="3773512" y="827996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Expertises</a:t>
            </a:r>
            <a:endParaRPr lang="en-US" sz="1900" dirty="0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BF47109A-AD68-844D-6509-AE17F1BB46D7}"/>
              </a:ext>
            </a:extLst>
          </p:cNvPr>
          <p:cNvSpPr/>
          <p:nvPr/>
        </p:nvSpPr>
        <p:spPr>
          <a:xfrm rot="16200000">
            <a:off x="4277935" y="626311"/>
            <a:ext cx="403538" cy="130935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E1355-666B-A385-988D-04665AFAB610}"/>
              </a:ext>
            </a:extLst>
          </p:cNvPr>
          <p:cNvSpPr txBox="1"/>
          <p:nvPr/>
        </p:nvSpPr>
        <p:spPr>
          <a:xfrm>
            <a:off x="5434885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Portfolio’s</a:t>
            </a:r>
            <a:endParaRPr lang="en-US" sz="1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6A2D1-0190-4C43-7A83-3CDC17213791}"/>
              </a:ext>
            </a:extLst>
          </p:cNvPr>
          <p:cNvSpPr txBox="1"/>
          <p:nvPr/>
        </p:nvSpPr>
        <p:spPr>
          <a:xfrm>
            <a:off x="2116429" y="98342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Clubs</a:t>
            </a:r>
            <a:endParaRPr lang="en-US" sz="1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3AF3F5-F3C7-E5B7-A3A7-AB1EF386A306}"/>
              </a:ext>
            </a:extLst>
          </p:cNvPr>
          <p:cNvSpPr txBox="1"/>
          <p:nvPr/>
        </p:nvSpPr>
        <p:spPr>
          <a:xfrm>
            <a:off x="3773511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F6AF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ClubLeden</a:t>
            </a:r>
            <a:endParaRPr lang="en-US" sz="1900" dirty="0"/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18D327F2-AAE0-B917-0479-1F8B440AE91A}"/>
              </a:ext>
            </a:extLst>
          </p:cNvPr>
          <p:cNvSpPr/>
          <p:nvPr/>
        </p:nvSpPr>
        <p:spPr>
          <a:xfrm>
            <a:off x="3334461" y="255157"/>
            <a:ext cx="403538" cy="103761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31460-7E32-D7EF-8A6A-CB1971F7B109}"/>
              </a:ext>
            </a:extLst>
          </p:cNvPr>
          <p:cNvSpPr txBox="1"/>
          <p:nvPr/>
        </p:nvSpPr>
        <p:spPr>
          <a:xfrm>
            <a:off x="2116429" y="830750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rIns="0">
            <a:spAutoFit/>
          </a:bodyPr>
          <a:lstStyle/>
          <a:p>
            <a:pPr algn="ctr"/>
            <a:r>
              <a:rPr lang="en-US" sz="1900" dirty="0" err="1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Landkaarten</a:t>
            </a:r>
            <a:endParaRPr lang="en-US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7B5D0-E6D9-4FCC-719B-443CD2BA5EC5}"/>
              </a:ext>
            </a:extLst>
          </p:cNvPr>
          <p:cNvSpPr txBox="1"/>
          <p:nvPr/>
        </p:nvSpPr>
        <p:spPr>
          <a:xfrm>
            <a:off x="5434885" y="835189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Foto’s</a:t>
            </a:r>
            <a:endParaRPr lang="en-US" sz="19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BBECEFD-B279-5DCF-64A9-4F360581C497}"/>
              </a:ext>
            </a:extLst>
          </p:cNvPr>
          <p:cNvSpPr/>
          <p:nvPr/>
        </p:nvSpPr>
        <p:spPr>
          <a:xfrm>
            <a:off x="6075608" y="483064"/>
            <a:ext cx="130936" cy="410484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CA59465-98A7-BE75-2CA5-5680A633DBD9}"/>
              </a:ext>
            </a:extLst>
          </p:cNvPr>
          <p:cNvSpPr/>
          <p:nvPr/>
        </p:nvSpPr>
        <p:spPr>
          <a:xfrm>
            <a:off x="2790943" y="490009"/>
            <a:ext cx="130936" cy="410485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99FF54F-CA41-6AB8-C0EA-86C34C044BBF}"/>
              </a:ext>
            </a:extLst>
          </p:cNvPr>
          <p:cNvSpPr/>
          <p:nvPr/>
        </p:nvSpPr>
        <p:spPr>
          <a:xfrm>
            <a:off x="5185894" y="261098"/>
            <a:ext cx="339696" cy="9782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phone&#10;&#10;AI-generated content may be incorrect.">
            <a:extLst>
              <a:ext uri="{FF2B5EF4-FFF2-40B4-BE49-F238E27FC236}">
                <a16:creationId xmlns:a16="http://schemas.microsoft.com/office/drawing/2014/main" id="{1AF9ACA3-5FF5-2836-53AD-04002EE64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00" y="1747347"/>
            <a:ext cx="1507642" cy="3008672"/>
          </a:xfrm>
          <a:prstGeom prst="rect">
            <a:avLst/>
          </a:prstGeom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1806880-D627-8C60-8E09-130A6F923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11" y="1745691"/>
            <a:ext cx="1507642" cy="3008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D202C0-A8D2-A5C2-6AA3-00A2CEAEE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2722" y="1745691"/>
            <a:ext cx="1507643" cy="30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7170666-1CB6-5E62-E7D3-1A97E882B900}"/>
              </a:ext>
            </a:extLst>
          </p:cNvPr>
          <p:cNvGrpSpPr/>
          <p:nvPr/>
        </p:nvGrpSpPr>
        <p:grpSpPr>
          <a:xfrm>
            <a:off x="6781441" y="1048879"/>
            <a:ext cx="2316815" cy="4068403"/>
            <a:chOff x="5181600" y="1441166"/>
            <a:chExt cx="1989983" cy="3521475"/>
          </a:xfrm>
        </p:grpSpPr>
        <p:pic>
          <p:nvPicPr>
            <p:cNvPr id="20" name="Picture 19" descr="A screen shot of a phone&#10;&#10;AI-generated content may be incorrect.">
              <a:extLst>
                <a:ext uri="{FF2B5EF4-FFF2-40B4-BE49-F238E27FC236}">
                  <a16:creationId xmlns:a16="http://schemas.microsoft.com/office/drawing/2014/main" id="{2325B1DE-EA9C-E1F2-A444-28D3DEC66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09" b="5535"/>
            <a:stretch>
              <a:fillRect/>
            </a:stretch>
          </p:blipFill>
          <p:spPr>
            <a:xfrm>
              <a:off x="5181600" y="1441166"/>
              <a:ext cx="1989983" cy="331649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D28014-71BE-B1D5-CCB2-0904A1C18D81}"/>
                </a:ext>
              </a:extLst>
            </p:cNvPr>
            <p:cNvSpPr txBox="1"/>
            <p:nvPr/>
          </p:nvSpPr>
          <p:spPr>
            <a:xfrm>
              <a:off x="5507303" y="4762840"/>
              <a:ext cx="1338592" cy="199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Inzoomen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op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Fotografiska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NY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FCC14B8-6917-B23D-2BCD-E7AA7BB1356F}"/>
              </a:ext>
            </a:extLst>
          </p:cNvPr>
          <p:cNvGrpSpPr/>
          <p:nvPr/>
        </p:nvGrpSpPr>
        <p:grpSpPr>
          <a:xfrm>
            <a:off x="83722" y="1027415"/>
            <a:ext cx="4320036" cy="4091382"/>
            <a:chOff x="740545" y="929174"/>
            <a:chExt cx="4320036" cy="40913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A048FB-09D1-58AE-3976-F23DDD030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" t="5306" r="1813" b="39862"/>
            <a:stretch>
              <a:fillRect/>
            </a:stretch>
          </p:blipFill>
          <p:spPr>
            <a:xfrm>
              <a:off x="740545" y="929174"/>
              <a:ext cx="4320035" cy="381680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FA6C0C-35D7-5446-654C-E28E06008508}"/>
                </a:ext>
              </a:extLst>
            </p:cNvPr>
            <p:cNvSpPr txBox="1"/>
            <p:nvPr/>
          </p:nvSpPr>
          <p:spPr>
            <a:xfrm>
              <a:off x="740547" y="4789724"/>
              <a:ext cx="43200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Clubs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bij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Eindhoven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E5AFD0-FD9C-66C1-A741-86E3E3A647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7259" y="65310"/>
            <a:ext cx="3173085" cy="70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AF66E9F-60A0-0CA0-B0B8-8784BBD8CA44}"/>
              </a:ext>
            </a:extLst>
          </p:cNvPr>
          <p:cNvSpPr/>
          <p:nvPr/>
        </p:nvSpPr>
        <p:spPr>
          <a:xfrm>
            <a:off x="5803615" y="26823"/>
            <a:ext cx="1245326" cy="857349"/>
          </a:xfrm>
          <a:prstGeom prst="ellipse">
            <a:avLst/>
          </a:prstGeom>
          <a:noFill/>
          <a:ln w="28575">
            <a:solidFill>
              <a:srgbClr val="BF7DC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2160AE-8921-5365-54F7-74D3F138D570}"/>
              </a:ext>
            </a:extLst>
          </p:cNvPr>
          <p:cNvGrpSpPr/>
          <p:nvPr/>
        </p:nvGrpSpPr>
        <p:grpSpPr>
          <a:xfrm>
            <a:off x="4702891" y="1027416"/>
            <a:ext cx="1910518" cy="4089261"/>
            <a:chOff x="4702891" y="1027416"/>
            <a:chExt cx="1910518" cy="40892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339C26-375E-30E6-5DA8-5CE5E120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" r="1043" b="-1"/>
            <a:stretch>
              <a:fillRect/>
            </a:stretch>
          </p:blipFill>
          <p:spPr>
            <a:xfrm>
              <a:off x="4702891" y="1027416"/>
              <a:ext cx="1910518" cy="38605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29C9E9-8A63-D380-5A8F-8A971360D839}"/>
                </a:ext>
              </a:extLst>
            </p:cNvPr>
            <p:cNvSpPr txBox="1"/>
            <p:nvPr/>
          </p:nvSpPr>
          <p:spPr>
            <a:xfrm>
              <a:off x="5076100" y="4885844"/>
              <a:ext cx="1164101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Musea in Manhattan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473E1-A231-5BF0-3C8D-F2089317C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4B0CDC6-9C0B-D8F5-B8C9-8BF8F04CA2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" t="5528" r="-3006" b="3683"/>
          <a:stretch>
            <a:fillRect/>
          </a:stretch>
        </p:blipFill>
        <p:spPr>
          <a:xfrm>
            <a:off x="205388" y="506689"/>
            <a:ext cx="2181430" cy="42963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E1C1E0-9CDF-D20E-B588-309D2176CFC2}"/>
              </a:ext>
            </a:extLst>
          </p:cNvPr>
          <p:cNvSpPr txBox="1"/>
          <p:nvPr/>
        </p:nvSpPr>
        <p:spPr>
          <a:xfrm>
            <a:off x="8519" y="4756361"/>
            <a:ext cx="23782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Clubleden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van club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fgDeGender</a:t>
            </a:r>
            <a:endParaRPr lang="en-NL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ijdelijke aanduiding voor inhoud 8">
            <a:extLst>
              <a:ext uri="{FF2B5EF4-FFF2-40B4-BE49-F238E27FC236}">
                <a16:creationId xmlns:a16="http://schemas.microsoft.com/office/drawing/2014/main" id="{575B44CA-7689-1D4E-8DFE-A30A35D95F32}"/>
              </a:ext>
            </a:extLst>
          </p:cNvPr>
          <p:cNvSpPr txBox="1">
            <a:spLocks/>
          </p:cNvSpPr>
          <p:nvPr/>
        </p:nvSpPr>
        <p:spPr bwMode="auto">
          <a:xfrm>
            <a:off x="2594317" y="1580706"/>
            <a:ext cx="4045274" cy="7968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Een fotograaf kan maximaal 2 expertises opgeven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Je kunt fotografen zoeken op basis van expertise (“maatjes”).</a:t>
            </a:r>
            <a:br>
              <a:rPr lang="nl-NL" sz="1200" dirty="0">
                <a:solidFill>
                  <a:srgbClr val="00B0F0"/>
                </a:solidFill>
              </a:rPr>
            </a:br>
            <a:r>
              <a:rPr lang="nl-NL" sz="1200" dirty="0">
                <a:solidFill>
                  <a:srgbClr val="00B0F0"/>
                </a:solidFill>
              </a:rPr>
              <a:t>Dat is nuttig als er duizenden fotografen in de app zitten.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53E2AC-88C2-CED7-D3B9-4746BD39C702}"/>
              </a:ext>
            </a:extLst>
          </p:cNvPr>
          <p:cNvGrpSpPr/>
          <p:nvPr/>
        </p:nvGrpSpPr>
        <p:grpSpPr>
          <a:xfrm>
            <a:off x="2142076" y="2751578"/>
            <a:ext cx="4737600" cy="2410555"/>
            <a:chOff x="2203200" y="2462400"/>
            <a:chExt cx="4737600" cy="2410555"/>
          </a:xfrm>
        </p:grpSpPr>
        <p:pic>
          <p:nvPicPr>
            <p:cNvPr id="24" name="Picture 2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BC6ADFE-80CD-C80F-5F48-87DD72F57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5" t="8093" r="2788" b="-4805"/>
            <a:stretch>
              <a:fillRect/>
            </a:stretch>
          </p:blipFill>
          <p:spPr>
            <a:xfrm>
              <a:off x="2203200" y="2462400"/>
              <a:ext cx="4737600" cy="24105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D16F9F-74F3-2AF3-7110-AD38C31D5065}"/>
                </a:ext>
              </a:extLst>
            </p:cNvPr>
            <p:cNvSpPr txBox="1"/>
            <p:nvPr/>
          </p:nvSpPr>
          <p:spPr>
            <a:xfrm>
              <a:off x="2414841" y="4442855"/>
              <a:ext cx="43423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Expertises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in de browser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versie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A423D20-6921-F9A5-165F-E1F2F275D0B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1501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CB27662-DAAC-842A-3954-01935199ADB1}"/>
              </a:ext>
            </a:extLst>
          </p:cNvPr>
          <p:cNvSpPr/>
          <p:nvPr/>
        </p:nvSpPr>
        <p:spPr>
          <a:xfrm>
            <a:off x="3962393" y="26824"/>
            <a:ext cx="1245326" cy="78377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8FB6EB-8053-F9D4-7560-00DC94B49B5B}"/>
              </a:ext>
            </a:extLst>
          </p:cNvPr>
          <p:cNvGrpSpPr/>
          <p:nvPr/>
        </p:nvGrpSpPr>
        <p:grpSpPr>
          <a:xfrm>
            <a:off x="6790146" y="506689"/>
            <a:ext cx="2201993" cy="4480504"/>
            <a:chOff x="6790146" y="506689"/>
            <a:chExt cx="2201993" cy="448050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B5F766-26C3-2225-6A21-92B0730FC476}"/>
                </a:ext>
              </a:extLst>
            </p:cNvPr>
            <p:cNvGrpSpPr/>
            <p:nvPr/>
          </p:nvGrpSpPr>
          <p:grpSpPr>
            <a:xfrm>
              <a:off x="6790146" y="506689"/>
              <a:ext cx="2201993" cy="4480504"/>
              <a:chOff x="6790146" y="506689"/>
              <a:chExt cx="2201993" cy="448050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17630D9-852E-06EE-BE5F-FDD75C760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6" b="-606"/>
              <a:stretch>
                <a:fillRect/>
              </a:stretch>
            </p:blipFill>
            <p:spPr>
              <a:xfrm>
                <a:off x="6790146" y="506689"/>
                <a:ext cx="2201993" cy="424967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2306C5-BE88-98DB-E376-B5FF3F89C799}"/>
                  </a:ext>
                </a:extLst>
              </p:cNvPr>
              <p:cNvSpPr txBox="1"/>
              <p:nvPr/>
            </p:nvSpPr>
            <p:spPr>
              <a:xfrm>
                <a:off x="6917283" y="4756361"/>
                <a:ext cx="196673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Zoeken</a:t>
                </a:r>
                <a:r>
                  <a:rPr lang="en-US" sz="900" dirty="0">
                    <a:solidFill>
                      <a:schemeClr val="bg1">
                        <a:lumMod val="75000"/>
                      </a:schemeClr>
                    </a:solidFill>
                  </a:rPr>
                  <a:t> op </a:t>
                </a:r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Portret</a:t>
                </a:r>
                <a:r>
                  <a:rPr lang="en-US" sz="9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specialisten</a:t>
                </a:r>
                <a:endParaRPr lang="en-NL" sz="9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59B49B4-1D17-12CC-2F2C-42B96A140614}"/>
                  </a:ext>
                </a:extLst>
              </p:cNvPr>
              <p:cNvSpPr/>
              <p:nvPr/>
            </p:nvSpPr>
            <p:spPr>
              <a:xfrm>
                <a:off x="7481832" y="1371647"/>
                <a:ext cx="362757" cy="137374"/>
              </a:xfrm>
              <a:prstGeom prst="ellipse">
                <a:avLst/>
              </a:prstGeom>
              <a:noFill/>
              <a:ln w="28575">
                <a:solidFill>
                  <a:srgbClr val="F6AF2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D1261A-09CF-5B26-151A-569EC969EAE9}"/>
                </a:ext>
              </a:extLst>
            </p:cNvPr>
            <p:cNvSpPr/>
            <p:nvPr/>
          </p:nvSpPr>
          <p:spPr>
            <a:xfrm>
              <a:off x="7637416" y="2995317"/>
              <a:ext cx="362757" cy="137374"/>
            </a:xfrm>
            <a:prstGeom prst="ellipse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E17446-95B8-20DD-B340-69E0581ABE87}"/>
                </a:ext>
              </a:extLst>
            </p:cNvPr>
            <p:cNvSpPr/>
            <p:nvPr/>
          </p:nvSpPr>
          <p:spPr>
            <a:xfrm>
              <a:off x="7194137" y="4052193"/>
              <a:ext cx="362757" cy="137374"/>
            </a:xfrm>
            <a:prstGeom prst="ellipse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D0997EA-BDED-0C1A-CD82-5A90DEA19751}"/>
                </a:ext>
              </a:extLst>
            </p:cNvPr>
            <p:cNvSpPr/>
            <p:nvPr/>
          </p:nvSpPr>
          <p:spPr>
            <a:xfrm>
              <a:off x="7008499" y="4232066"/>
              <a:ext cx="628917" cy="327055"/>
            </a:xfrm>
            <a:prstGeom prst="roundRect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780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81" y="2477744"/>
            <a:ext cx="3606201" cy="2368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79D46-6249-206A-E1F6-DB581124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793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44FAB87-C0BE-0F5B-8DB7-185BAE86FCFD}"/>
              </a:ext>
            </a:extLst>
          </p:cNvPr>
          <p:cNvSpPr/>
          <p:nvPr/>
        </p:nvSpPr>
        <p:spPr>
          <a:xfrm>
            <a:off x="7937311" y="1066"/>
            <a:ext cx="1245326" cy="783772"/>
          </a:xfrm>
          <a:prstGeom prst="ellipse">
            <a:avLst/>
          </a:prstGeom>
          <a:noFill/>
          <a:ln w="28575">
            <a:solidFill>
              <a:srgbClr val="00A15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people on a motorcycle&#10;&#10;AI-generated content may be incorrect.">
            <a:extLst>
              <a:ext uri="{FF2B5EF4-FFF2-40B4-BE49-F238E27FC236}">
                <a16:creationId xmlns:a16="http://schemas.microsoft.com/office/drawing/2014/main" id="{0EE331EE-84B0-C551-A444-06B34920D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" y="1424711"/>
            <a:ext cx="1688869" cy="3370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86BC13-7F22-BA6C-B0C7-B73791057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0676" y="1256714"/>
            <a:ext cx="3983324" cy="3821476"/>
          </a:xfrm>
          <a:prstGeom prst="rect">
            <a:avLst/>
          </a:prstGeom>
        </p:spPr>
      </p:pic>
      <p:pic>
        <p:nvPicPr>
          <p:cNvPr id="13" name="Picture 12" descr="A large building with arched doors&#10;&#10;AI-generated content may be incorrect.">
            <a:extLst>
              <a:ext uri="{FF2B5EF4-FFF2-40B4-BE49-F238E27FC236}">
                <a16:creationId xmlns:a16="http://schemas.microsoft.com/office/drawing/2014/main" id="{5DEF86DC-586A-33A6-080C-9AFBD68F2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86" y="810596"/>
            <a:ext cx="3138990" cy="15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B4599-82D4-55D7-2C4A-989D04C85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2D81E-D121-B967-C49E-D04816D5A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7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Verschillen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Apple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>
                <a:solidFill>
                  <a:srgbClr val="50E6AD"/>
                </a:solidFill>
              </a:rPr>
              <a:t>Web </a:t>
            </a:r>
            <a:r>
              <a:rPr lang="en-US" dirty="0" err="1"/>
              <a:t>versies</a:t>
            </a:r>
            <a:endParaRPr lang="en-NL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F317DE-BE07-2C58-2B4D-3C8DDCBBAFB2}"/>
              </a:ext>
            </a:extLst>
          </p:cNvPr>
          <p:cNvGrpSpPr/>
          <p:nvPr/>
        </p:nvGrpSpPr>
        <p:grpSpPr>
          <a:xfrm>
            <a:off x="262498" y="845003"/>
            <a:ext cx="3921971" cy="4134504"/>
            <a:chOff x="303646" y="575255"/>
            <a:chExt cx="4357745" cy="4593893"/>
          </a:xfrm>
        </p:grpSpPr>
        <p:pic>
          <p:nvPicPr>
            <p:cNvPr id="24" name="Picture 23" descr="A screenshot of a cell phone&#10;&#10;AI-generated content may be incorrect.">
              <a:extLst>
                <a:ext uri="{FF2B5EF4-FFF2-40B4-BE49-F238E27FC236}">
                  <a16:creationId xmlns:a16="http://schemas.microsoft.com/office/drawing/2014/main" id="{35CDD535-643A-DF23-B52B-3B95F6D51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46" y="575255"/>
              <a:ext cx="2178872" cy="428061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A4D898-FA7B-2D78-98ED-17A8CE5E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82519" y="575255"/>
              <a:ext cx="2178872" cy="428061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50CCC1-44D9-A498-393D-4CA910ED68D1}"/>
                </a:ext>
              </a:extLst>
            </p:cNvPr>
            <p:cNvSpPr txBox="1"/>
            <p:nvPr/>
          </p:nvSpPr>
          <p:spPr>
            <a:xfrm>
              <a:off x="1572121" y="4912668"/>
              <a:ext cx="1823140" cy="25648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iPhone app (op iPhone 16e)</a:t>
              </a:r>
              <a:endParaRPr lang="en-NL" sz="9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F462E0-AC45-90BC-799A-D2EF44BE8AB3}"/>
              </a:ext>
            </a:extLst>
          </p:cNvPr>
          <p:cNvGrpSpPr/>
          <p:nvPr/>
        </p:nvGrpSpPr>
        <p:grpSpPr>
          <a:xfrm>
            <a:off x="4898664" y="845003"/>
            <a:ext cx="3921969" cy="4134504"/>
            <a:chOff x="4661392" y="575255"/>
            <a:chExt cx="4357744" cy="459389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0A1A095-AC56-6C5A-A76E-AD7043B7E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392" y="575255"/>
              <a:ext cx="2178872" cy="42806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832D481-326B-B729-D581-6F053112E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0264" y="575255"/>
              <a:ext cx="2178872" cy="42806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EBFC93-7606-BAD7-385E-40D3EDA0D711}"/>
                </a:ext>
              </a:extLst>
            </p:cNvPr>
            <p:cNvSpPr txBox="1"/>
            <p:nvPr/>
          </p:nvSpPr>
          <p:spPr>
            <a:xfrm>
              <a:off x="5838516" y="4912668"/>
              <a:ext cx="1960038" cy="256480"/>
            </a:xfrm>
            <a:prstGeom prst="rect">
              <a:avLst/>
            </a:prstGeom>
            <a:solidFill>
              <a:srgbClr val="73E6BA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Web </a:t>
              </a:r>
              <a:r>
                <a:rPr lang="en-US" sz="900" dirty="0" err="1"/>
                <a:t>versie</a:t>
              </a:r>
              <a:r>
                <a:rPr lang="en-US" sz="900" dirty="0"/>
                <a:t> (op iPhone 16e)</a:t>
              </a:r>
              <a:endParaRPr lang="en-N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731640-5B16-3B52-3EBC-87720137F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3C2AC0-DDCC-DEF4-AB76-E47BEB18CC22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Kleine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display </a:t>
            </a:r>
            <a:r>
              <a:rPr lang="en-US" dirty="0" err="1"/>
              <a:t>formaten</a:t>
            </a:r>
            <a:endParaRPr lang="en-N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60801F-64EA-B9A3-AE3E-6AAC01FEE613}"/>
              </a:ext>
            </a:extLst>
          </p:cNvPr>
          <p:cNvGrpSpPr/>
          <p:nvPr/>
        </p:nvGrpSpPr>
        <p:grpSpPr>
          <a:xfrm>
            <a:off x="577402" y="1088088"/>
            <a:ext cx="3374784" cy="3315053"/>
            <a:chOff x="4898664" y="845003"/>
            <a:chExt cx="3921970" cy="385255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E9D5690-74BB-A17C-F2DD-43AF82EF4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664" y="845003"/>
              <a:ext cx="1960985" cy="38525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FB0743-088C-1E3F-CD6A-E20FE44D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59649" y="845003"/>
              <a:ext cx="1960985" cy="385255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F99D146-0D8C-0C33-197D-16AEB735AC9B}"/>
              </a:ext>
            </a:extLst>
          </p:cNvPr>
          <p:cNvSpPr txBox="1"/>
          <p:nvPr/>
        </p:nvSpPr>
        <p:spPr>
          <a:xfrm>
            <a:off x="1382777" y="4961081"/>
            <a:ext cx="1764034" cy="230832"/>
          </a:xfrm>
          <a:prstGeom prst="rect">
            <a:avLst/>
          </a:prstGeom>
          <a:solidFill>
            <a:srgbClr val="73E6BA"/>
          </a:solidFill>
          <a:ln>
            <a:noFill/>
          </a:ln>
          <a:effectLst>
            <a:softEdge rad="67531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Web </a:t>
            </a:r>
            <a:r>
              <a:rPr lang="en-US" sz="900" dirty="0" err="1"/>
              <a:t>versie</a:t>
            </a:r>
            <a:r>
              <a:rPr lang="en-US" sz="900" dirty="0"/>
              <a:t> (op iPhone 16e)</a:t>
            </a:r>
            <a:endParaRPr lang="en-NL" sz="9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28631B-3D6A-88CB-BF2D-37C7884B0098}"/>
              </a:ext>
            </a:extLst>
          </p:cNvPr>
          <p:cNvGrpSpPr/>
          <p:nvPr/>
        </p:nvGrpSpPr>
        <p:grpSpPr>
          <a:xfrm>
            <a:off x="4431778" y="347730"/>
            <a:ext cx="4388856" cy="4844183"/>
            <a:chOff x="89923" y="347730"/>
            <a:chExt cx="4388856" cy="4844183"/>
          </a:xfrm>
        </p:grpSpPr>
        <p:pic>
          <p:nvPicPr>
            <p:cNvPr id="3" name="Picture 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31A0DB3-2F81-65FE-9EEB-D2C7D42E0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23" y="347730"/>
              <a:ext cx="4388856" cy="479577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34846D-AB82-F58E-4345-0542C6DF980D}"/>
                </a:ext>
              </a:extLst>
            </p:cNvPr>
            <p:cNvSpPr txBox="1"/>
            <p:nvPr/>
          </p:nvSpPr>
          <p:spPr>
            <a:xfrm>
              <a:off x="1210376" y="4961081"/>
              <a:ext cx="2147950" cy="230832"/>
            </a:xfrm>
            <a:prstGeom prst="rect">
              <a:avLst/>
            </a:prstGeom>
            <a:solidFill>
              <a:srgbClr val="73E6BA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Web </a:t>
              </a:r>
              <a:r>
                <a:rPr lang="en-US" sz="900" dirty="0" err="1"/>
                <a:t>versie</a:t>
              </a:r>
              <a:r>
                <a:rPr lang="en-US" sz="900" dirty="0"/>
                <a:t> (op </a:t>
              </a:r>
              <a:r>
                <a:rPr lang="en-US" sz="900" dirty="0" err="1"/>
                <a:t>een</a:t>
              </a:r>
              <a:r>
                <a:rPr lang="en-US" sz="900" dirty="0"/>
                <a:t> laptop)</a:t>
              </a:r>
              <a:endParaRPr lang="en-N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3913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3238</TotalTime>
  <Words>1039</Words>
  <Application>Microsoft Macintosh PowerPoint</Application>
  <PresentationFormat>On-screen Show (16:9)</PresentationFormat>
  <Paragraphs>171</Paragraphs>
  <Slides>27</Slides>
  <Notes>13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Aptos</vt:lpstr>
      <vt:lpstr>Arial</vt:lpstr>
      <vt:lpstr>Calibri</vt:lpstr>
      <vt:lpstr>Calibri Light</vt:lpstr>
      <vt:lpstr>Courier New</vt:lpstr>
      <vt:lpstr>Helvetica</vt:lpstr>
      <vt:lpstr>Wingdings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231</cp:revision>
  <dcterms:created xsi:type="dcterms:W3CDTF">2019-12-06T15:20:23Z</dcterms:created>
  <dcterms:modified xsi:type="dcterms:W3CDTF">2025-11-17T13:42:54Z</dcterms:modified>
</cp:coreProperties>
</file>